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GROUP MEMBERS</a:t>
            </a:r>
            <a:endParaRPr lang="en-US" dirty="0"/>
          </a:p>
        </p:txBody>
      </p:sp>
      <p:sp>
        <p:nvSpPr>
          <p:cNvPr id="3" name="Subtitle 2"/>
          <p:cNvSpPr>
            <a:spLocks noGrp="1"/>
          </p:cNvSpPr>
          <p:nvPr>
            <p:ph type="subTitle" idx="1"/>
          </p:nvPr>
        </p:nvSpPr>
        <p:spPr/>
        <p:txBody>
          <a:bodyPr/>
          <a:lstStyle/>
          <a:p>
            <a:pPr lvl="0"/>
            <a:r>
              <a:rPr lang="en-US" dirty="0"/>
              <a:t>Role of the Group Members in Group Work</a:t>
            </a:r>
          </a:p>
        </p:txBody>
      </p:sp>
    </p:spTree>
    <p:extLst>
      <p:ext uri="{BB962C8B-B14F-4D97-AF65-F5344CB8AC3E}">
        <p14:creationId xmlns:p14="http://schemas.microsoft.com/office/powerpoint/2010/main" val="1267549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609600"/>
            <a:ext cx="7772400" cy="838200"/>
          </a:xfrm>
        </p:spPr>
        <p:txBody>
          <a:bodyPr/>
          <a:lstStyle/>
          <a:p>
            <a:pPr marL="320040" indent="-320040" algn="l" eaLnBrk="1" fontAlgn="auto" hangingPunct="1">
              <a:spcAft>
                <a:spcPts val="0"/>
              </a:spcAft>
              <a:buClr>
                <a:schemeClr val="accent6">
                  <a:lumMod val="75000"/>
                </a:schemeClr>
              </a:buClr>
              <a:defRPr/>
            </a:pPr>
            <a:r>
              <a:rPr lang="en-US" sz="2800" smtClean="0"/>
              <a:t>2. Member’s roles &amp; Group Dynamics</a:t>
            </a:r>
          </a:p>
        </p:txBody>
      </p:sp>
      <p:sp>
        <p:nvSpPr>
          <p:cNvPr id="15363" name="Rectangle 3"/>
          <p:cNvSpPr>
            <a:spLocks noGrp="1" noChangeArrowheads="1"/>
          </p:cNvSpPr>
          <p:nvPr>
            <p:ph sz="quarter" idx="4294967295"/>
          </p:nvPr>
        </p:nvSpPr>
        <p:spPr>
          <a:xfrm>
            <a:off x="228600" y="457200"/>
            <a:ext cx="8229600" cy="5410200"/>
          </a:xfrm>
          <a:prstGeom prst="rect">
            <a:avLst/>
          </a:prstGeom>
        </p:spPr>
        <p:txBody>
          <a:bodyPr rtlCol="0">
            <a:normAutofit/>
          </a:bodyPr>
          <a:lstStyle/>
          <a:p>
            <a:pPr indent="-182880" eaLnBrk="1" fontAlgn="auto" hangingPunct="1">
              <a:buClr>
                <a:schemeClr val="accent6">
                  <a:lumMod val="75000"/>
                </a:schemeClr>
              </a:buClr>
              <a:defRPr/>
            </a:pPr>
            <a:endParaRPr lang="en-US" sz="2400" b="1" u="sng" dirty="0" smtClean="0">
              <a:solidFill>
                <a:schemeClr val="tx1">
                  <a:lumMod val="75000"/>
                  <a:lumOff val="25000"/>
                </a:schemeClr>
              </a:solidFill>
            </a:endParaRPr>
          </a:p>
          <a:p>
            <a:pPr marL="45720" indent="0" eaLnBrk="1" fontAlgn="auto" hangingPunct="1">
              <a:buClr>
                <a:schemeClr val="accent6">
                  <a:lumMod val="75000"/>
                </a:schemeClr>
              </a:buClr>
              <a:buFont typeface="Georgia" pitchFamily="18" charset="0"/>
              <a:buNone/>
              <a:defRPr/>
            </a:pPr>
            <a:endParaRPr lang="en-US" sz="2400" b="1" u="sng" dirty="0" smtClean="0">
              <a:solidFill>
                <a:schemeClr val="tx1">
                  <a:lumMod val="75000"/>
                  <a:lumOff val="25000"/>
                </a:schemeClr>
              </a:solidFill>
            </a:endParaRPr>
          </a:p>
          <a:p>
            <a:pPr marL="45720" indent="0" eaLnBrk="1" fontAlgn="auto" hangingPunct="1">
              <a:buClr>
                <a:schemeClr val="accent6">
                  <a:lumMod val="75000"/>
                </a:schemeClr>
              </a:buClr>
              <a:buFont typeface="Georgia" pitchFamily="18" charset="0"/>
              <a:buNone/>
              <a:defRPr/>
            </a:pPr>
            <a:endParaRPr lang="en-US" sz="2400" b="1" u="sng" dirty="0" smtClean="0">
              <a:solidFill>
                <a:schemeClr val="tx1">
                  <a:lumMod val="75000"/>
                  <a:lumOff val="25000"/>
                </a:schemeClr>
              </a:solidFill>
            </a:endParaRPr>
          </a:p>
          <a:p>
            <a:pPr indent="-182880" eaLnBrk="1" fontAlgn="auto" hangingPunct="1">
              <a:buClr>
                <a:schemeClr val="accent6">
                  <a:lumMod val="75000"/>
                </a:schemeClr>
              </a:buClr>
              <a:defRPr/>
            </a:pPr>
            <a:r>
              <a:rPr lang="en-US" sz="2400" b="1" u="sng" dirty="0" smtClean="0">
                <a:solidFill>
                  <a:schemeClr val="tx1">
                    <a:lumMod val="75000"/>
                    <a:lumOff val="25000"/>
                  </a:schemeClr>
                </a:solidFill>
              </a:rPr>
              <a:t>A </a:t>
            </a:r>
            <a:r>
              <a:rPr lang="en-US" sz="2400" b="1" u="sng" dirty="0" smtClean="0">
                <a:solidFill>
                  <a:schemeClr val="tx1">
                    <a:lumMod val="75000"/>
                    <a:lumOff val="25000"/>
                  </a:schemeClr>
                </a:solidFill>
              </a:rPr>
              <a:t>role is conceived as</a:t>
            </a:r>
            <a:r>
              <a:rPr lang="en-US" sz="2400" dirty="0" smtClean="0">
                <a:solidFill>
                  <a:schemeClr val="tx1">
                    <a:lumMod val="75000"/>
                    <a:lumOff val="25000"/>
                  </a:schemeClr>
                </a:solidFill>
              </a:rPr>
              <a:t> “</a:t>
            </a:r>
            <a:r>
              <a:rPr lang="en-US" sz="2400" i="1" dirty="0" smtClean="0">
                <a:solidFill>
                  <a:schemeClr val="tx1">
                    <a:lumMod val="75000"/>
                    <a:lumOff val="25000"/>
                  </a:schemeClr>
                </a:solidFill>
              </a:rPr>
              <a:t>dynamics structure within an </a:t>
            </a:r>
          </a:p>
          <a:p>
            <a:pPr indent="-182880" algn="just" eaLnBrk="1" fontAlgn="auto" hangingPunct="1">
              <a:buClr>
                <a:schemeClr val="accent6">
                  <a:lumMod val="75000"/>
                </a:schemeClr>
              </a:buClr>
              <a:defRPr/>
            </a:pPr>
            <a:r>
              <a:rPr lang="en-US" sz="2400" i="1" dirty="0" smtClean="0">
                <a:solidFill>
                  <a:schemeClr val="tx1">
                    <a:lumMod val="75000"/>
                    <a:lumOff val="25000"/>
                  </a:schemeClr>
                </a:solidFill>
              </a:rPr>
              <a:t>individual (based on needs, </a:t>
            </a:r>
            <a:r>
              <a:rPr lang="en-US" sz="2400" i="1" dirty="0" smtClean="0">
                <a:solidFill>
                  <a:schemeClr val="tx1">
                    <a:lumMod val="75000"/>
                    <a:lumOff val="25000"/>
                  </a:schemeClr>
                </a:solidFill>
              </a:rPr>
              <a:t>cognition, and </a:t>
            </a:r>
            <a:r>
              <a:rPr lang="en-US" sz="2400" i="1" dirty="0" smtClean="0">
                <a:solidFill>
                  <a:schemeClr val="tx1">
                    <a:lumMod val="75000"/>
                    <a:lumOff val="25000"/>
                  </a:schemeClr>
                </a:solidFill>
              </a:rPr>
              <a:t>values), which usually comes to life under the influence of social stimuli or defined positions”.</a:t>
            </a:r>
          </a:p>
          <a:p>
            <a:pPr indent="-182880" algn="just" eaLnBrk="1" fontAlgn="auto" hangingPunct="1">
              <a:buClr>
                <a:schemeClr val="accent6">
                  <a:lumMod val="75000"/>
                </a:schemeClr>
              </a:buClr>
              <a:defRPr/>
            </a:pPr>
            <a:r>
              <a:rPr lang="en-US" sz="2400" dirty="0" smtClean="0">
                <a:solidFill>
                  <a:schemeClr val="tx1">
                    <a:lumMod val="75000"/>
                    <a:lumOff val="25000"/>
                  </a:schemeClr>
                </a:solidFill>
              </a:rPr>
              <a:t>The demonstration of  role is based on the individual’s expectation of self and others and the interactions one has in particular groups and situations. For examples, a reflective and introverted person might take the role of a “group observer” in an active counseling group. </a:t>
            </a:r>
          </a:p>
        </p:txBody>
      </p:sp>
    </p:spTree>
    <p:extLst>
      <p:ext uri="{BB962C8B-B14F-4D97-AF65-F5344CB8AC3E}">
        <p14:creationId xmlns:p14="http://schemas.microsoft.com/office/powerpoint/2010/main" val="1843256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sz="quarter" idx="4294967295"/>
          </p:nvPr>
        </p:nvSpPr>
        <p:spPr>
          <a:xfrm>
            <a:off x="685800" y="685800"/>
            <a:ext cx="7772400" cy="5410200"/>
          </a:xfrm>
          <a:prstGeom prst="rect">
            <a:avLst/>
          </a:prstGeom>
        </p:spPr>
        <p:txBody>
          <a:bodyPr/>
          <a:lstStyle/>
          <a:p>
            <a:pPr eaLnBrk="1" hangingPunct="1">
              <a:lnSpc>
                <a:spcPct val="90000"/>
              </a:lnSpc>
            </a:pPr>
            <a:r>
              <a:rPr lang="en-US" sz="3600" b="1" smtClean="0"/>
              <a:t>Types of role:</a:t>
            </a:r>
          </a:p>
          <a:p>
            <a:pPr eaLnBrk="1" hangingPunct="1">
              <a:lnSpc>
                <a:spcPct val="90000"/>
              </a:lnSpc>
            </a:pPr>
            <a:r>
              <a:rPr lang="en-US" sz="2400" smtClean="0"/>
              <a:t>One way to conceptualize most roles in groups is to view as primarily functioning in one of three:</a:t>
            </a:r>
          </a:p>
          <a:p>
            <a:pPr eaLnBrk="1" hangingPunct="1">
              <a:lnSpc>
                <a:spcPct val="90000"/>
              </a:lnSpc>
            </a:pPr>
            <a:r>
              <a:rPr lang="en-US" sz="2400" b="1" smtClean="0"/>
              <a:t>FACILITAITVE/BUILDING ROLE</a:t>
            </a:r>
          </a:p>
          <a:p>
            <a:pPr eaLnBrk="1" hangingPunct="1">
              <a:lnSpc>
                <a:spcPct val="90000"/>
              </a:lnSpc>
            </a:pPr>
            <a:r>
              <a:rPr lang="en-US" sz="2400" b="1" smtClean="0"/>
              <a:t>MAINTENANCE ROLE</a:t>
            </a:r>
          </a:p>
          <a:p>
            <a:pPr eaLnBrk="1" hangingPunct="1">
              <a:lnSpc>
                <a:spcPct val="90000"/>
              </a:lnSpc>
            </a:pPr>
            <a:r>
              <a:rPr lang="en-US" sz="2400" b="1" smtClean="0"/>
              <a:t>BLOCKING ROLE</a:t>
            </a:r>
          </a:p>
          <a:p>
            <a:pPr eaLnBrk="1" hangingPunct="1">
              <a:lnSpc>
                <a:spcPct val="90000"/>
              </a:lnSpc>
            </a:pPr>
            <a:r>
              <a:rPr lang="en-US" sz="1800" b="1" u="sng" smtClean="0"/>
              <a:t>Facilitative role/building role</a:t>
            </a:r>
            <a:r>
              <a:rPr lang="en-US" sz="2400" b="1" smtClean="0"/>
              <a:t>: </a:t>
            </a:r>
            <a:r>
              <a:rPr lang="en-US" sz="2400" smtClean="0"/>
              <a:t>is one that adds to the functioning of a group in a positive and constructive way. Members who take on such a role may serve as: </a:t>
            </a:r>
          </a:p>
          <a:p>
            <a:pPr eaLnBrk="1" hangingPunct="1">
              <a:lnSpc>
                <a:spcPct val="90000"/>
              </a:lnSpc>
            </a:pPr>
            <a:r>
              <a:rPr lang="en-US" sz="1800" b="1" u="sng" smtClean="0"/>
              <a:t>Facilitator or encourager</a:t>
            </a:r>
            <a:r>
              <a:rPr lang="en-US" sz="2400" smtClean="0"/>
              <a:t>: in this position, individuals play the role of a counselor helper. They make sure everyone feels comfortable. Their motive often is keep the focus off themselves. </a:t>
            </a:r>
          </a:p>
        </p:txBody>
      </p:sp>
    </p:spTree>
    <p:extLst>
      <p:ext uri="{BB962C8B-B14F-4D97-AF65-F5344CB8AC3E}">
        <p14:creationId xmlns:p14="http://schemas.microsoft.com/office/powerpoint/2010/main" val="1022129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sz="quarter" idx="4294967295"/>
          </p:nvPr>
        </p:nvSpPr>
        <p:spPr>
          <a:xfrm>
            <a:off x="685800" y="457200"/>
            <a:ext cx="7772400" cy="5638800"/>
          </a:xfrm>
          <a:prstGeom prst="rect">
            <a:avLst/>
          </a:prstGeom>
        </p:spPr>
        <p:txBody>
          <a:bodyPr/>
          <a:lstStyle/>
          <a:p>
            <a:pPr eaLnBrk="1" hangingPunct="1"/>
            <a:r>
              <a:rPr lang="en-US" sz="1800" b="1" smtClean="0"/>
              <a:t>Initiators of actions &amp; ideas</a:t>
            </a:r>
          </a:p>
          <a:p>
            <a:pPr eaLnBrk="1" hangingPunct="1"/>
            <a:r>
              <a:rPr lang="en-US" sz="1800" b="1" smtClean="0"/>
              <a:t>Information seekers</a:t>
            </a:r>
          </a:p>
          <a:p>
            <a:pPr eaLnBrk="1" hangingPunct="1"/>
            <a:r>
              <a:rPr lang="en-US" sz="1800" b="1" smtClean="0"/>
              <a:t>Opinion seekers</a:t>
            </a:r>
          </a:p>
          <a:p>
            <a:pPr eaLnBrk="1" hangingPunct="1"/>
            <a:r>
              <a:rPr lang="en-US" sz="1800" b="1" smtClean="0"/>
              <a:t> coordinators</a:t>
            </a:r>
          </a:p>
          <a:p>
            <a:pPr eaLnBrk="1" hangingPunct="1"/>
            <a:r>
              <a:rPr lang="en-US" sz="1800" b="1" smtClean="0"/>
              <a:t>Orientor's</a:t>
            </a:r>
          </a:p>
          <a:p>
            <a:pPr eaLnBrk="1" hangingPunct="1"/>
            <a:r>
              <a:rPr lang="en-US" sz="1800" b="1" smtClean="0"/>
              <a:t>Evaluators</a:t>
            </a:r>
          </a:p>
          <a:p>
            <a:pPr eaLnBrk="1" hangingPunct="1"/>
            <a:r>
              <a:rPr lang="en-US" sz="1800" b="1" smtClean="0"/>
              <a:t>Recorders</a:t>
            </a:r>
          </a:p>
          <a:p>
            <a:pPr eaLnBrk="1" hangingPunct="1"/>
            <a:r>
              <a:rPr lang="en-US" sz="2400" smtClean="0"/>
              <a:t>This role mainly focuses on helping everyone feel like a part of the group. Those members who function in this way help the group develop like a part of the group</a:t>
            </a:r>
            <a:r>
              <a:rPr lang="en-US" smtClean="0"/>
              <a:t> </a:t>
            </a:r>
            <a:r>
              <a:rPr lang="en-US" sz="2400" smtClean="0"/>
              <a:t>develop while keeping conflict to a minimum.</a:t>
            </a:r>
            <a:r>
              <a:rPr lang="en-US" smtClean="0"/>
              <a:t> </a:t>
            </a:r>
          </a:p>
        </p:txBody>
      </p:sp>
    </p:spTree>
    <p:extLst>
      <p:ext uri="{BB962C8B-B14F-4D97-AF65-F5344CB8AC3E}">
        <p14:creationId xmlns:p14="http://schemas.microsoft.com/office/powerpoint/2010/main" val="423493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sz="quarter" idx="4294967295"/>
          </p:nvPr>
        </p:nvSpPr>
        <p:spPr>
          <a:xfrm>
            <a:off x="685800" y="914400"/>
            <a:ext cx="7772400" cy="5181600"/>
          </a:xfrm>
          <a:prstGeom prst="rect">
            <a:avLst/>
          </a:prstGeom>
        </p:spPr>
        <p:txBody>
          <a:bodyPr rtlCol="0">
            <a:normAutofit lnSpcReduction="10000"/>
          </a:bodyPr>
          <a:lstStyle/>
          <a:p>
            <a:pPr indent="-182880" eaLnBrk="1" fontAlgn="auto" hangingPunct="1">
              <a:lnSpc>
                <a:spcPct val="90000"/>
              </a:lnSpc>
              <a:buClr>
                <a:schemeClr val="accent6">
                  <a:lumMod val="75000"/>
                </a:schemeClr>
              </a:buClr>
              <a:defRPr/>
            </a:pPr>
            <a:r>
              <a:rPr lang="en-US" sz="2000" b="1" u="sng" dirty="0" smtClean="0">
                <a:solidFill>
                  <a:schemeClr val="tx1">
                    <a:lumMod val="75000"/>
                    <a:lumOff val="25000"/>
                  </a:schemeClr>
                </a:solidFill>
              </a:rPr>
              <a:t>A maintenance role</a:t>
            </a:r>
            <a:r>
              <a:rPr lang="en-US" sz="2800" u="sng" dirty="0" smtClean="0">
                <a:solidFill>
                  <a:schemeClr val="tx1">
                    <a:lumMod val="75000"/>
                    <a:lumOff val="25000"/>
                  </a:schemeClr>
                </a:solidFill>
              </a:rPr>
              <a:t>:</a:t>
            </a:r>
            <a:r>
              <a:rPr lang="en-US" sz="2800" dirty="0" smtClean="0">
                <a:solidFill>
                  <a:schemeClr val="tx1">
                    <a:lumMod val="75000"/>
                    <a:lumOff val="25000"/>
                  </a:schemeClr>
                </a:solidFill>
              </a:rPr>
              <a:t> is one that contributor to the social emotional bonding of members and the overall well-being of the group. When interpersonal communication in the group is strained, there is a need to focus on relationships. Persons who take on such roles are social and emotionally oriented. They express themselves by being: </a:t>
            </a:r>
            <a:r>
              <a:rPr lang="en-US" sz="2800" u="sng" dirty="0" smtClean="0">
                <a:solidFill>
                  <a:schemeClr val="tx1">
                    <a:lumMod val="75000"/>
                    <a:lumOff val="25000"/>
                  </a:schemeClr>
                </a:solidFill>
              </a:rPr>
              <a:t>Encouragers</a:t>
            </a:r>
            <a:r>
              <a:rPr lang="en-US" sz="2800" dirty="0" smtClean="0">
                <a:solidFill>
                  <a:schemeClr val="tx1">
                    <a:lumMod val="75000"/>
                    <a:lumOff val="25000"/>
                  </a:schemeClr>
                </a:solidFill>
              </a:rPr>
              <a:t>, </a:t>
            </a:r>
            <a:r>
              <a:rPr lang="en-US" sz="2800" u="sng" dirty="0" smtClean="0">
                <a:solidFill>
                  <a:schemeClr val="tx1">
                    <a:lumMod val="75000"/>
                    <a:lumOff val="25000"/>
                  </a:schemeClr>
                </a:solidFill>
              </a:rPr>
              <a:t>harmonizes</a:t>
            </a:r>
            <a:r>
              <a:rPr lang="en-US" sz="2800" dirty="0" smtClean="0">
                <a:solidFill>
                  <a:schemeClr val="tx1">
                    <a:lumMod val="75000"/>
                    <a:lumOff val="25000"/>
                  </a:schemeClr>
                </a:solidFill>
              </a:rPr>
              <a:t>, </a:t>
            </a:r>
            <a:r>
              <a:rPr lang="en-US" sz="2800" u="sng" dirty="0" smtClean="0">
                <a:solidFill>
                  <a:schemeClr val="tx1">
                    <a:lumMod val="75000"/>
                    <a:lumOff val="25000"/>
                  </a:schemeClr>
                </a:solidFill>
              </a:rPr>
              <a:t>compromisers</a:t>
            </a:r>
            <a:r>
              <a:rPr lang="en-US" sz="2800" dirty="0" smtClean="0">
                <a:solidFill>
                  <a:schemeClr val="tx1">
                    <a:lumMod val="75000"/>
                    <a:lumOff val="25000"/>
                  </a:schemeClr>
                </a:solidFill>
              </a:rPr>
              <a:t>, </a:t>
            </a:r>
            <a:r>
              <a:rPr lang="en-US" sz="2800" u="sng" dirty="0" smtClean="0">
                <a:solidFill>
                  <a:schemeClr val="tx1">
                    <a:lumMod val="75000"/>
                    <a:lumOff val="25000"/>
                  </a:schemeClr>
                </a:solidFill>
              </a:rPr>
              <a:t>commentators</a:t>
            </a:r>
            <a:r>
              <a:rPr lang="en-US" sz="2800" dirty="0" smtClean="0">
                <a:solidFill>
                  <a:schemeClr val="tx1">
                    <a:lumMod val="75000"/>
                    <a:lumOff val="25000"/>
                  </a:schemeClr>
                </a:solidFill>
              </a:rPr>
              <a:t>, and </a:t>
            </a:r>
            <a:r>
              <a:rPr lang="en-US" sz="2800" u="sng" dirty="0" smtClean="0">
                <a:solidFill>
                  <a:schemeClr val="tx1">
                    <a:lumMod val="75000"/>
                    <a:lumOff val="25000"/>
                  </a:schemeClr>
                </a:solidFill>
              </a:rPr>
              <a:t>followers</a:t>
            </a:r>
            <a:r>
              <a:rPr lang="en-US" sz="2800" dirty="0" smtClean="0">
                <a:solidFill>
                  <a:schemeClr val="tx1">
                    <a:lumMod val="75000"/>
                    <a:lumOff val="25000"/>
                  </a:schemeClr>
                </a:solidFill>
              </a:rPr>
              <a:t>. In group maintenance, group members are encouraged to openly express “both positive </a:t>
            </a:r>
            <a:r>
              <a:rPr lang="en-US" sz="2800" smtClean="0">
                <a:solidFill>
                  <a:schemeClr val="tx1">
                    <a:lumMod val="75000"/>
                    <a:lumOff val="25000"/>
                  </a:schemeClr>
                </a:solidFill>
              </a:rPr>
              <a:t>and negative feelings</a:t>
            </a:r>
            <a:r>
              <a:rPr lang="en-US" sz="2800" dirty="0" smtClean="0">
                <a:solidFill>
                  <a:schemeClr val="tx1">
                    <a:lumMod val="75000"/>
                    <a:lumOff val="25000"/>
                  </a:schemeClr>
                </a:solidFill>
              </a:rPr>
              <a:t>, supportive responses to members concerns and contributions, and acceptance of differences”.</a:t>
            </a:r>
          </a:p>
        </p:txBody>
      </p:sp>
    </p:spTree>
    <p:extLst>
      <p:ext uri="{BB962C8B-B14F-4D97-AF65-F5344CB8AC3E}">
        <p14:creationId xmlns:p14="http://schemas.microsoft.com/office/powerpoint/2010/main" val="424770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066800" y="685800"/>
            <a:ext cx="6512511" cy="1143000"/>
          </a:xfrm>
        </p:spPr>
        <p:txBody>
          <a:bodyPr/>
          <a:lstStyle/>
          <a:p>
            <a:pPr marL="320040" indent="-320040" algn="l" eaLnBrk="1" fontAlgn="auto" hangingPunct="1">
              <a:spcAft>
                <a:spcPts val="0"/>
              </a:spcAft>
              <a:buClr>
                <a:schemeClr val="accent6">
                  <a:lumMod val="75000"/>
                </a:schemeClr>
              </a:buClr>
              <a:defRPr/>
            </a:pPr>
            <a:r>
              <a:rPr lang="en-US" dirty="0" smtClean="0"/>
              <a:t>Blocking role</a:t>
            </a:r>
          </a:p>
        </p:txBody>
      </p:sp>
      <p:sp>
        <p:nvSpPr>
          <p:cNvPr id="21507" name="Rectangle 3"/>
          <p:cNvSpPr>
            <a:spLocks noGrp="1" noChangeArrowheads="1"/>
          </p:cNvSpPr>
          <p:nvPr>
            <p:ph sz="quarter" idx="4294967295"/>
          </p:nvPr>
        </p:nvSpPr>
        <p:spPr>
          <a:xfrm>
            <a:off x="838200" y="1828800"/>
            <a:ext cx="6400800" cy="3475038"/>
          </a:xfrm>
          <a:prstGeom prst="rect">
            <a:avLst/>
          </a:prstGeom>
        </p:spPr>
        <p:txBody>
          <a:bodyPr/>
          <a:lstStyle/>
          <a:p>
            <a:pPr eaLnBrk="1" hangingPunct="1"/>
            <a:r>
              <a:rPr lang="en-US" dirty="0" smtClean="0"/>
              <a:t>It is essentially an anti group role. Individuals who take this role act as:</a:t>
            </a:r>
          </a:p>
          <a:p>
            <a:pPr eaLnBrk="1" hangingPunct="1"/>
            <a:r>
              <a:rPr lang="en-US" dirty="0" smtClean="0"/>
              <a:t>Aggressors, blockers, dominators, recognition seekers, and self-righteous moralists. </a:t>
            </a:r>
          </a:p>
        </p:txBody>
      </p:sp>
    </p:spTree>
    <p:extLst>
      <p:ext uri="{BB962C8B-B14F-4D97-AF65-F5344CB8AC3E}">
        <p14:creationId xmlns:p14="http://schemas.microsoft.com/office/powerpoint/2010/main" val="2670037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1066800" y="381000"/>
            <a:ext cx="6512511" cy="1143000"/>
          </a:xfrm>
        </p:spPr>
        <p:txBody>
          <a:bodyPr>
            <a:normAutofit fontScale="90000"/>
          </a:bodyPr>
          <a:lstStyle/>
          <a:p>
            <a:pPr marL="320040" indent="-320040" algn="l" eaLnBrk="1" fontAlgn="auto" hangingPunct="1">
              <a:spcAft>
                <a:spcPts val="0"/>
              </a:spcAft>
              <a:buClr>
                <a:schemeClr val="accent6">
                  <a:lumMod val="75000"/>
                </a:schemeClr>
              </a:buClr>
              <a:defRPr/>
            </a:pPr>
            <a:r>
              <a:rPr lang="en-US" dirty="0" smtClean="0"/>
              <a:t>Problems in carrying out roles</a:t>
            </a:r>
          </a:p>
        </p:txBody>
      </p:sp>
      <p:sp>
        <p:nvSpPr>
          <p:cNvPr id="20483" name="Rectangle 3"/>
          <p:cNvSpPr>
            <a:spLocks noGrp="1" noChangeArrowheads="1"/>
          </p:cNvSpPr>
          <p:nvPr>
            <p:ph sz="quarter" idx="4294967295"/>
          </p:nvPr>
        </p:nvSpPr>
        <p:spPr>
          <a:xfrm>
            <a:off x="533400" y="1676400"/>
            <a:ext cx="8001000" cy="4389438"/>
          </a:xfrm>
          <a:prstGeom prst="rect">
            <a:avLst/>
          </a:prstGeom>
        </p:spPr>
        <p:txBody>
          <a:bodyPr rtlCol="0">
            <a:normAutofit fontScale="92500" lnSpcReduction="10000"/>
          </a:bodyPr>
          <a:lstStyle/>
          <a:p>
            <a:pPr indent="-182880" eaLnBrk="1" fontAlgn="auto" hangingPunct="1">
              <a:lnSpc>
                <a:spcPct val="90000"/>
              </a:lnSpc>
              <a:buClr>
                <a:schemeClr val="accent6">
                  <a:lumMod val="75000"/>
                </a:schemeClr>
              </a:buClr>
              <a:defRPr/>
            </a:pPr>
            <a:endParaRPr lang="en-US" sz="2800" dirty="0" smtClean="0">
              <a:solidFill>
                <a:schemeClr val="tx1">
                  <a:lumMod val="75000"/>
                  <a:lumOff val="25000"/>
                </a:schemeClr>
              </a:solidFill>
            </a:endParaRPr>
          </a:p>
          <a:p>
            <a:pPr indent="-182880" eaLnBrk="1" fontAlgn="auto" hangingPunct="1">
              <a:lnSpc>
                <a:spcPct val="90000"/>
              </a:lnSpc>
              <a:buClr>
                <a:schemeClr val="accent6">
                  <a:lumMod val="75000"/>
                </a:schemeClr>
              </a:buClr>
              <a:defRPr/>
            </a:pPr>
            <a:r>
              <a:rPr lang="en-US" sz="2800" dirty="0" smtClean="0">
                <a:solidFill>
                  <a:schemeClr val="tx1">
                    <a:lumMod val="75000"/>
                    <a:lumOff val="25000"/>
                  </a:schemeClr>
                </a:solidFill>
              </a:rPr>
              <a:t>Sometimes there are problems in the fulfillment of roles. Both internal &amp; external factors contribute to these problems, and there is seldom a simple cause. Four major forms of role transition. </a:t>
            </a:r>
          </a:p>
          <a:p>
            <a:pPr indent="-182880" eaLnBrk="1" fontAlgn="auto" hangingPunct="1">
              <a:lnSpc>
                <a:spcPct val="90000"/>
              </a:lnSpc>
              <a:buClr>
                <a:schemeClr val="accent6">
                  <a:lumMod val="75000"/>
                </a:schemeClr>
              </a:buClr>
              <a:defRPr/>
            </a:pPr>
            <a:r>
              <a:rPr lang="en-US" sz="2800" dirty="0" smtClean="0">
                <a:solidFill>
                  <a:schemeClr val="tx1">
                    <a:lumMod val="75000"/>
                    <a:lumOff val="25000"/>
                  </a:schemeClr>
                </a:solidFill>
              </a:rPr>
              <a:t>In </a:t>
            </a:r>
            <a:r>
              <a:rPr lang="en-US" sz="2800" u="sng" dirty="0" smtClean="0">
                <a:solidFill>
                  <a:schemeClr val="tx1">
                    <a:lumMod val="75000"/>
                    <a:lumOff val="25000"/>
                  </a:schemeClr>
                </a:solidFill>
              </a:rPr>
              <a:t>role collision:</a:t>
            </a:r>
            <a:r>
              <a:rPr lang="en-US" sz="2800" dirty="0" smtClean="0">
                <a:solidFill>
                  <a:schemeClr val="tx1">
                    <a:lumMod val="75000"/>
                    <a:lumOff val="25000"/>
                  </a:schemeClr>
                </a:solidFill>
              </a:rPr>
              <a:t> there is a conflict between the role an individual plays in the outside world (such as being passive observer) and the role expects within the group (such as being an active participant). </a:t>
            </a:r>
          </a:p>
          <a:p>
            <a:pPr indent="-182880" eaLnBrk="1" fontAlgn="auto" hangingPunct="1">
              <a:lnSpc>
                <a:spcPct val="90000"/>
              </a:lnSpc>
              <a:buClr>
                <a:schemeClr val="accent6">
                  <a:lumMod val="75000"/>
                </a:schemeClr>
              </a:buClr>
              <a:defRPr/>
            </a:pPr>
            <a:r>
              <a:rPr lang="en-US" sz="2800" u="sng" dirty="0" smtClean="0">
                <a:solidFill>
                  <a:schemeClr val="tx1">
                    <a:lumMod val="75000"/>
                    <a:lumOff val="25000"/>
                  </a:schemeClr>
                </a:solidFill>
              </a:rPr>
              <a:t>Role incompatibility</a:t>
            </a:r>
            <a:r>
              <a:rPr lang="en-US" sz="2800" dirty="0" smtClean="0">
                <a:solidFill>
                  <a:schemeClr val="tx1">
                    <a:lumMod val="75000"/>
                    <a:lumOff val="25000"/>
                  </a:schemeClr>
                </a:solidFill>
              </a:rPr>
              <a:t>, a person is given a role within the group (as being the leader) that he or she neither wants nor is comfortable exercising. </a:t>
            </a:r>
          </a:p>
        </p:txBody>
      </p:sp>
    </p:spTree>
    <p:extLst>
      <p:ext uri="{BB962C8B-B14F-4D97-AF65-F5344CB8AC3E}">
        <p14:creationId xmlns:p14="http://schemas.microsoft.com/office/powerpoint/2010/main" val="3612092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sz="quarter" idx="4294967295"/>
          </p:nvPr>
        </p:nvSpPr>
        <p:spPr>
          <a:xfrm>
            <a:off x="685800" y="533400"/>
            <a:ext cx="7772400" cy="5562600"/>
          </a:xfrm>
          <a:prstGeom prst="rect">
            <a:avLst/>
          </a:prstGeom>
        </p:spPr>
        <p:txBody>
          <a:bodyPr/>
          <a:lstStyle/>
          <a:p>
            <a:pPr eaLnBrk="1" hangingPunct="1"/>
            <a:r>
              <a:rPr lang="en-US" u="sng" smtClean="0"/>
              <a:t>Role Confusion</a:t>
            </a:r>
            <a:r>
              <a:rPr lang="en-US" smtClean="0"/>
              <a:t>: occurs when a group member (s) simply do  not know what role to perform. This often happens is leaderless group where members do not  know if they are to  assertive in helping to establish an agenda or to be passive and just let the leadership emerge. </a:t>
            </a:r>
          </a:p>
          <a:p>
            <a:pPr eaLnBrk="1" hangingPunct="1"/>
            <a:r>
              <a:rPr lang="en-US" u="sng" smtClean="0"/>
              <a:t>Role transition</a:t>
            </a:r>
            <a:r>
              <a:rPr lang="en-US" smtClean="0"/>
              <a:t>: a person is expected to assume a different role as the group progresses but does not  feel comfortable doing so. </a:t>
            </a:r>
          </a:p>
        </p:txBody>
      </p:sp>
    </p:spTree>
    <p:extLst>
      <p:ext uri="{BB962C8B-B14F-4D97-AF65-F5344CB8AC3E}">
        <p14:creationId xmlns:p14="http://schemas.microsoft.com/office/powerpoint/2010/main" val="4267216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569</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GROUP MEMBERS</vt:lpstr>
      <vt:lpstr>2. Member’s roles &amp; Group Dynamics</vt:lpstr>
      <vt:lpstr>PowerPoint Presentation</vt:lpstr>
      <vt:lpstr>PowerPoint Presentation</vt:lpstr>
      <vt:lpstr>PowerPoint Presentation</vt:lpstr>
      <vt:lpstr>Blocking role</vt:lpstr>
      <vt:lpstr>Problems in carrying out roles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MEMBERS</dc:title>
  <dc:creator>Dell</dc:creator>
  <cp:lastModifiedBy>ismail - [2010]</cp:lastModifiedBy>
  <cp:revision>1</cp:revision>
  <dcterms:created xsi:type="dcterms:W3CDTF">2006-08-16T00:00:00Z</dcterms:created>
  <dcterms:modified xsi:type="dcterms:W3CDTF">2020-04-13T08:33:26Z</dcterms:modified>
</cp:coreProperties>
</file>